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5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-10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14AF41-C3D0-4C3A-8F97-AECBE4F6A772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 smtClean="0">
                <a:latin typeface="+mj-lt"/>
              </a:defRPr>
            </a:lvl1pPr>
          </a:lstStyle>
          <a:p>
            <a:pPr>
              <a:defRPr/>
            </a:pPr>
            <a:fld id="{68CA9E3D-D6B2-42F9-A497-2DC2C63F4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DFD9-301E-417A-A0AE-91FE170716A0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0B0B-BCC2-43DC-B26E-0093CCD37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91E1-874E-46EB-975A-C39201E749CB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E3FE-15DC-4032-B836-56E1659CD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0976-D9DF-4282-815A-A014BAA805EF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7F7F-402B-4107-8180-EFB51E755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A584-5D4B-4D9F-B259-59750943FA9E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6FF0-236E-4281-B7B9-472C08DE0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A5B1-8FDD-4A96-A189-6005BBE3D123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C941-BECE-4BB2-A66B-0F630218A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8BC5-BCE1-4972-8782-51DBA59F0A2C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5D41-DC47-4560-968B-B07A51FB0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F18A-5E76-4763-9D8D-765558B85696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1D56-A5C0-4C5C-B002-212DEF8D2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3CAA-8B9F-4E4C-A7B8-58DB1A64F9A4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A9E1-1A9F-4EFF-A2CA-787450E79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F3C6-8D3B-4851-9B3D-1753A4D8A83F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209C-96CD-4098-AC5D-6CCF89EC5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2A8A-B94F-4485-9565-EF3FD85EBCA8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5FB3-F9CD-441F-A6CE-2AF259582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A40C-20A3-40FB-9B07-EBB719D66AFE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2F21-B59F-4FE1-8C4C-8BEE89D81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7AE12-D264-4483-A85B-2E807472C2E2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5FD5-963C-4AF3-910F-F0651BE6D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9971-498B-4F50-A51D-5C5AFEF6C837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3AC8-7112-4F95-9893-BF4CD9AB2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3DD1-27D9-4BA2-9FB0-D24D7101EED5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B675-6167-449E-87F7-467BD1A92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21F6-4D63-4578-B448-2780E346F451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29C7-5F5B-4EFF-9BD9-DEF97D162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5F65-F2E1-4995-A657-B958DBD12B7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AB79-936C-4572-AC70-BB7ABD87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DF6A00E-3BDA-4A79-9C1D-6F9F8AF48451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7C8DBD2-65C6-4D18-AC5C-54F6DAD91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691" r:id="rId16"/>
    <p:sldLayoutId id="2147483707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r>
              <a:rPr lang="ru-RU" b="1" smtClean="0"/>
              <a:t>Решение задач симплекс методом</a:t>
            </a:r>
            <a:br>
              <a:rPr lang="ru-RU" b="1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 l="26608" t="47794" r="17169" b="11031"/>
          <a:stretch>
            <a:fillRect/>
          </a:stretch>
        </p:blipFill>
        <p:spPr bwMode="auto">
          <a:xfrm>
            <a:off x="1155700" y="1371600"/>
            <a:ext cx="9764713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 l="25677" t="36581" r="13551" b="21140"/>
          <a:stretch>
            <a:fillRect/>
          </a:stretch>
        </p:blipFill>
        <p:spPr bwMode="auto">
          <a:xfrm>
            <a:off x="725488" y="1398588"/>
            <a:ext cx="107950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 l="25575" t="23714" r="39803" b="10110"/>
          <a:stretch>
            <a:fillRect/>
          </a:stretch>
        </p:blipFill>
        <p:spPr bwMode="auto">
          <a:xfrm>
            <a:off x="120650" y="107950"/>
            <a:ext cx="5768975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2"/>
          <p:cNvPicPr>
            <a:picLocks noChangeAspect="1"/>
          </p:cNvPicPr>
          <p:nvPr/>
        </p:nvPicPr>
        <p:blipFill>
          <a:blip r:embed="rId3"/>
          <a:srcRect l="27034" t="35579" r="41249" b="24265"/>
          <a:stretch>
            <a:fillRect/>
          </a:stretch>
        </p:blipFill>
        <p:spPr bwMode="auto">
          <a:xfrm>
            <a:off x="5149850" y="974725"/>
            <a:ext cx="56959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03825" y="4303713"/>
            <a:ext cx="5715000" cy="72548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5013325" y="5229225"/>
            <a:ext cx="609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Поскольку есть отрицательные оценки, то план не оптимален. Наименьшая оценка:</a:t>
            </a:r>
            <a:endParaRPr lang="ru-RU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0725" name="Рисунок 5"/>
          <p:cNvPicPr>
            <a:picLocks noChangeAspect="1"/>
          </p:cNvPicPr>
          <p:nvPr/>
        </p:nvPicPr>
        <p:blipFill>
          <a:blip r:embed="rId4"/>
          <a:srcRect l="26712" t="20715" r="64555" b="75513"/>
          <a:stretch>
            <a:fillRect/>
          </a:stretch>
        </p:blipFill>
        <p:spPr bwMode="auto">
          <a:xfrm>
            <a:off x="7700963" y="6076950"/>
            <a:ext cx="133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/>
          <p:cNvPicPr>
            <a:picLocks noChangeAspect="1"/>
          </p:cNvPicPr>
          <p:nvPr/>
        </p:nvPicPr>
        <p:blipFill>
          <a:blip r:embed="rId2"/>
          <a:srcRect l="26712" t="26071" r="22041" b="27264"/>
          <a:stretch>
            <a:fillRect/>
          </a:stretch>
        </p:blipFill>
        <p:spPr bwMode="auto">
          <a:xfrm>
            <a:off x="61913" y="242888"/>
            <a:ext cx="882650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3"/>
          <p:cNvPicPr>
            <a:picLocks noChangeAspect="1"/>
          </p:cNvPicPr>
          <p:nvPr/>
        </p:nvPicPr>
        <p:blipFill>
          <a:blip r:embed="rId3"/>
          <a:srcRect l="27034" t="35579" r="41249" b="24265"/>
          <a:stretch>
            <a:fillRect/>
          </a:stretch>
        </p:blipFill>
        <p:spPr bwMode="auto">
          <a:xfrm>
            <a:off x="6346825" y="2701925"/>
            <a:ext cx="45910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6"/>
          <p:cNvPicPr>
            <a:picLocks noChangeAspect="1"/>
          </p:cNvPicPr>
          <p:nvPr/>
        </p:nvPicPr>
        <p:blipFill>
          <a:blip r:embed="rId2"/>
          <a:srcRect l="26712" t="73419" r="20599" b="18935"/>
          <a:stretch>
            <a:fillRect/>
          </a:stretch>
        </p:blipFill>
        <p:spPr bwMode="auto">
          <a:xfrm>
            <a:off x="177800" y="5969000"/>
            <a:ext cx="80391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5675313" y="4995863"/>
            <a:ext cx="671512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2820988" y="4953000"/>
            <a:ext cx="285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entury Gothic" pitchFamily="34" charset="0"/>
              </a:rPr>
              <a:t>Направляющая строка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216900" y="2298700"/>
            <a:ext cx="268288" cy="954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8043863" y="1860550"/>
            <a:ext cx="303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entury Gothic" pitchFamily="34" charset="0"/>
              </a:rPr>
              <a:t>Направляющий столбец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96250" y="4992688"/>
            <a:ext cx="441325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321300" y="4114800"/>
            <a:ext cx="2743200" cy="968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3254375" y="3724275"/>
            <a:ext cx="3038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entury Gothic" pitchFamily="34" charset="0"/>
              </a:rPr>
              <a:t>Разрешающий элемент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238125" y="277813"/>
            <a:ext cx="9053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3-ю строку делим на 6.</a:t>
            </a: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r>
              <a:rPr lang="ru-RU">
                <a:solidFill>
                  <a:srgbClr val="000000"/>
                </a:solidFill>
              </a:rPr>
              <a:t>Из 1-й строки вычитаем 3-ю строку, умноженную на 3</a:t>
            </a: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r>
              <a:rPr lang="ru-RU">
                <a:solidFill>
                  <a:srgbClr val="000000"/>
                </a:solidFill>
              </a:rPr>
              <a:t>Из 2-й строки вычитаем 3-ю строку, умноженную на 2</a:t>
            </a:r>
            <a:endParaRPr lang="ru-RU">
              <a:latin typeface="Century Gothic" pitchFamily="34" charset="0"/>
            </a:endParaRPr>
          </a:p>
        </p:txBody>
      </p:sp>
      <p:pic>
        <p:nvPicPr>
          <p:cNvPr id="32770" name="Рисунок 2"/>
          <p:cNvPicPr>
            <a:picLocks noChangeAspect="1"/>
          </p:cNvPicPr>
          <p:nvPr/>
        </p:nvPicPr>
        <p:blipFill>
          <a:blip r:embed="rId2"/>
          <a:srcRect l="23817" t="34743" r="50137" b="15257"/>
          <a:stretch>
            <a:fillRect/>
          </a:stretch>
        </p:blipFill>
        <p:spPr bwMode="auto">
          <a:xfrm>
            <a:off x="142875" y="1201738"/>
            <a:ext cx="48323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3"/>
          <p:cNvPicPr>
            <a:picLocks noChangeAspect="1"/>
          </p:cNvPicPr>
          <p:nvPr/>
        </p:nvPicPr>
        <p:blipFill>
          <a:blip r:embed="rId3"/>
          <a:srcRect l="25266" t="35478" r="34325" b="37685"/>
          <a:stretch>
            <a:fillRect/>
          </a:stretch>
        </p:blipFill>
        <p:spPr bwMode="auto">
          <a:xfrm>
            <a:off x="3941763" y="1449388"/>
            <a:ext cx="73517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3"/>
          <p:cNvPicPr>
            <a:picLocks noChangeAspect="1"/>
          </p:cNvPicPr>
          <p:nvPr/>
        </p:nvPicPr>
        <p:blipFill>
          <a:blip r:embed="rId2"/>
          <a:srcRect l="25266" t="35478" r="34325" b="37685"/>
          <a:stretch>
            <a:fillRect/>
          </a:stretch>
        </p:blipFill>
        <p:spPr bwMode="auto">
          <a:xfrm>
            <a:off x="617538" y="3424238"/>
            <a:ext cx="698976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3"/>
          <p:cNvPicPr>
            <a:picLocks noChangeAspect="1"/>
          </p:cNvPicPr>
          <p:nvPr/>
        </p:nvPicPr>
        <p:blipFill>
          <a:blip r:embed="rId3"/>
          <a:srcRect l="27034" t="35579" r="41249" b="24265"/>
          <a:stretch>
            <a:fillRect/>
          </a:stretch>
        </p:blipFill>
        <p:spPr bwMode="auto">
          <a:xfrm>
            <a:off x="434975" y="0"/>
            <a:ext cx="720883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712075" y="2160588"/>
            <a:ext cx="401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Направляющую сроку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 делим на разрешающий элемент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2276475" y="4824413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 flipV="1">
            <a:off x="2301875" y="1639888"/>
            <a:ext cx="15875" cy="3248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333625" y="1671638"/>
            <a:ext cx="12763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2270125" y="1687513"/>
            <a:ext cx="1339850" cy="4319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 l="24438" t="25000" r="48381" b="21507"/>
          <a:stretch>
            <a:fillRect/>
          </a:stretch>
        </p:blipFill>
        <p:spPr bwMode="auto">
          <a:xfrm>
            <a:off x="336550" y="376238"/>
            <a:ext cx="5014913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2"/>
          <p:cNvPicPr>
            <a:picLocks noChangeAspect="1"/>
          </p:cNvPicPr>
          <p:nvPr/>
        </p:nvPicPr>
        <p:blipFill>
          <a:blip r:embed="rId3"/>
          <a:srcRect l="24437" t="25000" r="48898" b="36214"/>
          <a:stretch>
            <a:fillRect/>
          </a:stretch>
        </p:blipFill>
        <p:spPr bwMode="auto">
          <a:xfrm>
            <a:off x="5351463" y="1487488"/>
            <a:ext cx="5429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5000" y="5068888"/>
            <a:ext cx="4827588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 l="25368" t="53127" r="30502" b="24632"/>
          <a:stretch>
            <a:fillRect/>
          </a:stretch>
        </p:blipFill>
        <p:spPr bwMode="auto">
          <a:xfrm>
            <a:off x="161925" y="93663"/>
            <a:ext cx="745013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2"/>
          <p:cNvPicPr>
            <a:picLocks noChangeAspect="1"/>
          </p:cNvPicPr>
          <p:nvPr/>
        </p:nvPicPr>
        <p:blipFill>
          <a:blip r:embed="rId3"/>
          <a:srcRect l="25677" t="48346" r="65640" b="18935"/>
          <a:stretch>
            <a:fillRect/>
          </a:stretch>
        </p:blipFill>
        <p:spPr bwMode="auto">
          <a:xfrm>
            <a:off x="484188" y="1936750"/>
            <a:ext cx="14906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/>
          <p:cNvPicPr>
            <a:picLocks noChangeAspect="1"/>
          </p:cNvPicPr>
          <p:nvPr/>
        </p:nvPicPr>
        <p:blipFill>
          <a:blip r:embed="rId4"/>
          <a:srcRect l="24541" t="66911" r="35359" b="26471"/>
          <a:stretch>
            <a:fillRect/>
          </a:stretch>
        </p:blipFill>
        <p:spPr bwMode="auto">
          <a:xfrm>
            <a:off x="119063" y="5822950"/>
            <a:ext cx="75358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/>
          <p:cNvPicPr>
            <a:picLocks noChangeAspect="1"/>
          </p:cNvPicPr>
          <p:nvPr/>
        </p:nvPicPr>
        <p:blipFill>
          <a:blip r:embed="rId5"/>
          <a:srcRect l="24437" t="25000" r="48898" b="36214"/>
          <a:stretch>
            <a:fillRect/>
          </a:stretch>
        </p:blipFill>
        <p:spPr bwMode="auto">
          <a:xfrm>
            <a:off x="5892800" y="1568450"/>
            <a:ext cx="52403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7654925" y="1169988"/>
            <a:ext cx="336550" cy="1209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56100" y="4760913"/>
            <a:ext cx="1536700" cy="44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18400" y="4584700"/>
            <a:ext cx="663575" cy="6461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7237413" y="715963"/>
            <a:ext cx="3033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entury Gothic" pitchFamily="34" charset="0"/>
              </a:rPr>
              <a:t>Направляющий столбец</a:t>
            </a: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1514475" y="4797425"/>
            <a:ext cx="285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entury Gothic" pitchFamily="34" charset="0"/>
              </a:rPr>
              <a:t>Направляющая строка</a:t>
            </a: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8181975" y="5780088"/>
            <a:ext cx="3036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entury Gothic" pitchFamily="34" charset="0"/>
              </a:rPr>
              <a:t>Разрешающий элемент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506413" y="12065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3-ю строку делим на 2/3.</a:t>
            </a: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r>
              <a:rPr lang="ru-RU">
                <a:solidFill>
                  <a:srgbClr val="000000"/>
                </a:solidFill>
              </a:rPr>
              <a:t>Из 2-й строки вычитаем 3-ю строку, умноженную на 8/3</a:t>
            </a:r>
            <a:endParaRPr lang="ru-RU">
              <a:latin typeface="Century Gothic" pitchFamily="34" charset="0"/>
            </a:endParaRPr>
          </a:p>
        </p:txBody>
      </p:sp>
      <p:pic>
        <p:nvPicPr>
          <p:cNvPr id="35842" name="Рисунок 2"/>
          <p:cNvPicPr>
            <a:picLocks noChangeAspect="1"/>
          </p:cNvPicPr>
          <p:nvPr/>
        </p:nvPicPr>
        <p:blipFill>
          <a:blip r:embed="rId2"/>
          <a:srcRect l="25471" t="42647" r="54790" b="24632"/>
          <a:stretch>
            <a:fillRect/>
          </a:stretch>
        </p:blipFill>
        <p:spPr bwMode="auto">
          <a:xfrm>
            <a:off x="142875" y="901700"/>
            <a:ext cx="4011613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3"/>
          <p:cNvPicPr>
            <a:picLocks noChangeAspect="1"/>
          </p:cNvPicPr>
          <p:nvPr/>
        </p:nvPicPr>
        <p:blipFill>
          <a:blip r:embed="rId3"/>
          <a:srcRect l="25368" t="29045" r="31122" b="43565"/>
          <a:stretch>
            <a:fillRect/>
          </a:stretch>
        </p:blipFill>
        <p:spPr bwMode="auto">
          <a:xfrm>
            <a:off x="3554413" y="2219325"/>
            <a:ext cx="86995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660400" y="5435600"/>
            <a:ext cx="297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Получаем новую таблицу: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 l="24025" t="25735" r="50343" b="20036"/>
          <a:stretch>
            <a:fillRect/>
          </a:stretch>
        </p:blipFill>
        <p:spPr bwMode="auto">
          <a:xfrm>
            <a:off x="120650" y="134938"/>
            <a:ext cx="440848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319088" y="5976938"/>
            <a:ext cx="8180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Поскольку отрицательных оценок нет, то план оптимален.</a:t>
            </a:r>
            <a:endParaRPr lang="ru-RU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6867" name="Рисунок 7"/>
          <p:cNvPicPr>
            <a:picLocks noChangeAspect="1"/>
          </p:cNvPicPr>
          <p:nvPr/>
        </p:nvPicPr>
        <p:blipFill>
          <a:blip r:embed="rId3"/>
          <a:srcRect l="24748" t="29228" r="47244" b="33824"/>
          <a:stretch>
            <a:fillRect/>
          </a:stretch>
        </p:blipFill>
        <p:spPr bwMode="auto">
          <a:xfrm>
            <a:off x="4529138" y="960438"/>
            <a:ext cx="67643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Введение</a:t>
            </a:r>
            <a:br>
              <a:rPr lang="ru-RU" b="1" smtClean="0"/>
            </a:br>
            <a:endParaRPr lang="ru-RU" smtClean="0"/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33400" y="2482850"/>
            <a:ext cx="112728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распространенный вид задач линейного программирования, решаемых симплекс методом, имеет следующий вид: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2"/>
          <a:srcRect l="27435" t="52390" r="52853" b="22424"/>
          <a:stretch>
            <a:fillRect/>
          </a:stretch>
        </p:blipFill>
        <p:spPr bwMode="auto">
          <a:xfrm>
            <a:off x="4206875" y="3621088"/>
            <a:ext cx="39258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/>
          <a:srcRect l="23714" t="72978" r="35049" b="10846"/>
          <a:stretch>
            <a:fillRect/>
          </a:stretch>
        </p:blipFill>
        <p:spPr bwMode="auto">
          <a:xfrm>
            <a:off x="433388" y="482600"/>
            <a:ext cx="87836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 l="27022" t="50368" r="12621" b="16544"/>
          <a:stretch>
            <a:fillRect/>
          </a:stretch>
        </p:blipFill>
        <p:spPr bwMode="auto">
          <a:xfrm>
            <a:off x="712788" y="1868488"/>
            <a:ext cx="112998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 l="27228" t="29779" r="13138" b="20589"/>
          <a:stretch>
            <a:fillRect/>
          </a:stretch>
        </p:blipFill>
        <p:spPr bwMode="auto">
          <a:xfrm>
            <a:off x="376238" y="874713"/>
            <a:ext cx="11179175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Экономический смысл задач, решаемых симплекс методом</a:t>
            </a:r>
            <a:br>
              <a:rPr lang="ru-RU" b="1" smtClean="0"/>
            </a:br>
            <a:endParaRPr lang="ru-RU" smtClean="0"/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749300" y="2498725"/>
            <a:ext cx="107616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Здесь, как правило, 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количество произведенной продукции 1, 2, 3-го вида, соответственно; 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прибыль на единицу продукции; 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– общая прибыль;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количество затрат i-го сырья на единицу j-го вида продукции; 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ru-RU" sz="2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количество запасов сырья.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68400" y="1135063"/>
            <a:ext cx="8761413" cy="706437"/>
          </a:xfrm>
        </p:spPr>
        <p:txBody>
          <a:bodyPr/>
          <a:lstStyle/>
          <a:p>
            <a:r>
              <a:rPr lang="ru-RU" b="1" smtClean="0"/>
              <a:t>Решение двойственной задачи симплекс методом</a:t>
            </a:r>
            <a:br>
              <a:rPr lang="ru-RU" b="1" smtClean="0"/>
            </a:br>
            <a:endParaRPr lang="ru-RU" smtClean="0"/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>
            <a:lum bright="4000" contrast="4000"/>
          </a:blip>
          <a:srcRect l="26920" t="35968" r="52234" b="38852"/>
          <a:stretch>
            <a:fillRect/>
          </a:stretch>
        </p:blipFill>
        <p:spPr bwMode="auto">
          <a:xfrm>
            <a:off x="4073525" y="3829050"/>
            <a:ext cx="367188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614363" y="2328863"/>
            <a:ext cx="102774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Двойственная задача получается из прямой задачи транспонированием матрицы a, меняя b и c местами, а также изменяя знаки неравенств и вида экстремума целевой функции: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 l="26920" t="60133" r="13087" b="16727"/>
          <a:stretch>
            <a:fillRect/>
          </a:stretch>
        </p:blipFill>
        <p:spPr bwMode="auto">
          <a:xfrm>
            <a:off x="342900" y="2220913"/>
            <a:ext cx="1159351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Экономический смысл решения двойственной задачи</a:t>
            </a:r>
            <a:br>
              <a:rPr lang="ru-RU" b="1" smtClean="0"/>
            </a:br>
            <a:endParaRPr lang="ru-RU" smtClean="0"/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/>
          <a:srcRect l="27538" t="41730" r="13036" b="25919"/>
          <a:stretch>
            <a:fillRect/>
          </a:stretch>
        </p:blipFill>
        <p:spPr bwMode="auto">
          <a:xfrm>
            <a:off x="752475" y="2527300"/>
            <a:ext cx="1067593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Пример решения задачи симплекс методом</a:t>
            </a:r>
            <a:br>
              <a:rPr lang="ru-RU" b="1" smtClean="0"/>
            </a:br>
            <a:endParaRPr lang="ru-RU" smtClean="0"/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893763" y="2487613"/>
            <a:ext cx="92837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реализации трех групп товаров коммерческое предприятие располагает тремя видами ограниченных материально-денежных ресурсов в количестве b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240, b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200, b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160 единиц. При этом для продажи 1 группы товаров на 1 тыс. руб. товарооборота расходуется ресурса первого вида в количестве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2 единицы, ресурса второго вида в количестве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4 единицы, ресурса третьего вида в количестве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4 единицы. Для продажи 2 и 3 групп товаров на 1 тыс. руб. товарооборота расходуется соответственно ресурса первого вида в количестве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3,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6 единицы, ресурса второго вида в количестве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2,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4 единицы, ресурса третьего вида в количестве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6, a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8 единиц. Прибыль от продажи трех групп товаров на 1 тыс. руб. товарооборота составляет соответственно c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4, c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5, c</a:t>
            </a:r>
            <a:r>
              <a:rPr lang="ru-RU" sz="2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4 (тыс. руб.). Определить плановый объем и структуру товарооборота так, чтобы прибыль торгового предприятия была максимальной.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992</TotalTime>
  <Words>314</Words>
  <Application>Microsoft Office PowerPoint</Application>
  <PresentationFormat>Произвольный</PresentationFormat>
  <Paragraphs>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Century Gothic</vt:lpstr>
      <vt:lpstr>Arial</vt:lpstr>
      <vt:lpstr>Wingdings 3</vt:lpstr>
      <vt:lpstr>Calibri</vt:lpstr>
      <vt:lpstr>Times New Roman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Решение задач симплекс методом </vt:lpstr>
      <vt:lpstr>Введение </vt:lpstr>
      <vt:lpstr>Слайд 3</vt:lpstr>
      <vt:lpstr>Слайд 4</vt:lpstr>
      <vt:lpstr>Экономический смысл задач, решаемых симплекс методом </vt:lpstr>
      <vt:lpstr>Решение двойственной задачи симплекс методом </vt:lpstr>
      <vt:lpstr>Слайд 7</vt:lpstr>
      <vt:lpstr>Экономический смысл решения двойственной задачи </vt:lpstr>
      <vt:lpstr>Пример решения задачи симплекс методом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симплекс методом </dc:title>
  <dc:creator>Андрей Гербер</dc:creator>
  <cp:lastModifiedBy>IMoiseeva</cp:lastModifiedBy>
  <cp:revision>10</cp:revision>
  <dcterms:created xsi:type="dcterms:W3CDTF">2020-03-11T15:14:59Z</dcterms:created>
  <dcterms:modified xsi:type="dcterms:W3CDTF">2020-03-12T09:17:55Z</dcterms:modified>
</cp:coreProperties>
</file>