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65" r:id="rId3"/>
    <p:sldId id="278" r:id="rId4"/>
    <p:sldId id="279" r:id="rId5"/>
    <p:sldId id="264" r:id="rId6"/>
    <p:sldId id="266" r:id="rId7"/>
    <p:sldId id="286" r:id="rId8"/>
    <p:sldId id="285" r:id="rId9"/>
    <p:sldId id="267" r:id="rId10"/>
    <p:sldId id="273" r:id="rId11"/>
    <p:sldId id="272" r:id="rId12"/>
    <p:sldId id="271" r:id="rId13"/>
    <p:sldId id="274" r:id="rId14"/>
    <p:sldId id="268" r:id="rId15"/>
    <p:sldId id="270" r:id="rId16"/>
    <p:sldId id="275" r:id="rId17"/>
    <p:sldId id="269" r:id="rId18"/>
    <p:sldId id="280" r:id="rId19"/>
    <p:sldId id="257" r:id="rId20"/>
    <p:sldId id="263" r:id="rId21"/>
    <p:sldId id="276" r:id="rId22"/>
    <p:sldId id="258" r:id="rId23"/>
    <p:sldId id="282" r:id="rId24"/>
    <p:sldId id="283" r:id="rId25"/>
    <p:sldId id="259" r:id="rId26"/>
    <p:sldId id="281" r:id="rId27"/>
    <p:sldId id="260" r:id="rId28"/>
    <p:sldId id="277" r:id="rId29"/>
    <p:sldId id="261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606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00F37-6937-4BD8-BCBD-2C65DDEAE1DB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E8733-30E5-440C-95E9-300A7A6AB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4ECB7-70E8-4ABA-A0CB-91ED101D2248}" type="datetime1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174C-0D50-4642-95DC-B257CC96E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4932-303C-4F9B-889B-7DE6115B8F1E}" type="datetime1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174C-0D50-4642-95DC-B257CC96E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5163-3007-4781-97A7-33B4F972FA57}" type="datetime1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174C-0D50-4642-95DC-B257CC96E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A4C7-7ED4-4E88-993C-4E976F5F9AB7}" type="datetime1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174C-0D50-4642-95DC-B257CC96E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EFC8-2B99-4ED1-8DCB-CAEC70D54FDD}" type="datetime1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174C-0D50-4642-95DC-B257CC96E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A6F02-BC65-4337-9AB9-5CE351218523}" type="datetime1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174C-0D50-4642-95DC-B257CC96E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EB64-7F48-4BA0-A928-B42DEAFB0314}" type="datetime1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174C-0D50-4642-95DC-B257CC96E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6B90-D1FE-4329-963F-7F1F195F6C83}" type="datetime1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174C-0D50-4642-95DC-B257CC96E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0BDDC-2707-4564-AB1C-F1B273DE306C}" type="datetime1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174C-0D50-4642-95DC-B257CC96E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E73E-D5FA-4CC6-B7EA-8512D48A039A}" type="datetime1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174C-0D50-4642-95DC-B257CC96E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99C12-A84C-4323-8EEE-8645A644E637}" type="datetime1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174C-0D50-4642-95DC-B257CC96E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61681-3224-4F95-B4B6-DC22CC6BA04F}" type="datetime1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7174C-0D50-4642-95DC-B257CC96E1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Требования к системам электроснабжения (СЭС). Элементы СЭС.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Классификация </a:t>
            </a:r>
            <a:r>
              <a:rPr lang="ru-RU" b="1" dirty="0"/>
              <a:t>СЭС.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448986919_stolbovaja-podstanci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85" b="11902"/>
          <a:stretch>
            <a:fillRect/>
          </a:stretch>
        </p:blipFill>
        <p:spPr>
          <a:xfrm>
            <a:off x="2408100" y="404812"/>
            <a:ext cx="5332252" cy="621551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174C-0D50-4642-95DC-B257CC96E12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10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60648"/>
            <a:ext cx="7056784" cy="5297369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174C-0D50-4642-95DC-B257CC96E12B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573325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Блочная трансформаторная подстанция 10</a:t>
            </a:r>
            <a:r>
              <a:rPr lang="en-US" sz="3200" b="1" dirty="0" smtClean="0"/>
              <a:t>/</a:t>
            </a:r>
            <a:r>
              <a:rPr lang="ru-RU" sz="3200" b="1" dirty="0" smtClean="0"/>
              <a:t>0,4 кВ</a:t>
            </a:r>
            <a:endParaRPr lang="ru-RU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174C-0D50-4642-95DC-B257CC96E12B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7" name="Содержимое 6" descr="356bbb8ab6d3a2b7f6998d531547fd0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229600" cy="4101928"/>
          </a:xfrm>
        </p:spPr>
      </p:pic>
      <p:sp>
        <p:nvSpPr>
          <p:cNvPr id="8" name="Прямоугольник 7"/>
          <p:cNvSpPr/>
          <p:nvPr/>
        </p:nvSpPr>
        <p:spPr>
          <a:xfrm>
            <a:off x="288032" y="5733256"/>
            <a:ext cx="81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Трансформаторная подстанция 35</a:t>
            </a:r>
            <a:r>
              <a:rPr lang="en-US" sz="3200" b="1" dirty="0" smtClean="0"/>
              <a:t>/</a:t>
            </a:r>
            <a:r>
              <a:rPr lang="ru-RU" sz="3200" b="1" dirty="0" smtClean="0"/>
              <a:t>10 кВ</a:t>
            </a:r>
            <a:endParaRPr lang="ru-RU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174C-0D50-4642-95DC-B257CC96E12B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839" t="30194" r="26108" b="15404"/>
          <a:stretch>
            <a:fillRect/>
          </a:stretch>
        </p:blipFill>
        <p:spPr bwMode="auto">
          <a:xfrm>
            <a:off x="251520" y="188640"/>
            <a:ext cx="877682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03648" y="6084585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Преобразовательная подстанция</a:t>
            </a:r>
            <a:endParaRPr lang="ru-RU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08712"/>
          </a:xfrm>
        </p:spPr>
        <p:txBody>
          <a:bodyPr>
            <a:normAutofit/>
          </a:bodyPr>
          <a:lstStyle/>
          <a:p>
            <a:pPr marL="0" indent="365125" algn="just">
              <a:buNone/>
            </a:pPr>
            <a:r>
              <a:rPr lang="ru-RU" b="1" dirty="0"/>
              <a:t>Электрический распределительный </a:t>
            </a:r>
            <a:r>
              <a:rPr lang="ru-RU" b="1" dirty="0" smtClean="0"/>
              <a:t>пункт </a:t>
            </a:r>
            <a:r>
              <a:rPr lang="ru-RU" dirty="0" smtClean="0"/>
              <a:t>- электрическое </a:t>
            </a:r>
            <a:r>
              <a:rPr lang="ru-RU" dirty="0"/>
              <a:t>распределительное устройство, не входящее в состав </a:t>
            </a:r>
            <a:r>
              <a:rPr lang="ru-RU" dirty="0" smtClean="0"/>
              <a:t>подстанции.</a:t>
            </a:r>
          </a:p>
          <a:p>
            <a:pPr marL="0" indent="365125" algn="just">
              <a:buNone/>
            </a:pPr>
            <a:r>
              <a:rPr lang="ru-RU" b="1" dirty="0"/>
              <a:t>Электрическое распределительное </a:t>
            </a:r>
            <a:r>
              <a:rPr lang="ru-RU" b="1" dirty="0" smtClean="0"/>
              <a:t>устройство - </a:t>
            </a:r>
            <a:r>
              <a:rPr lang="ru-RU" dirty="0" smtClean="0"/>
              <a:t>электроустановка</a:t>
            </a:r>
            <a:r>
              <a:rPr lang="ru-RU" dirty="0"/>
              <a:t>, служащая для приема и распределения электроэнергии и содержащая коммутационные аппараты, сборные и соединительные шины, вспомогательные устройства (компрессорные, аккумуляторные и др.), а также устройства защиты, автоматики и измерительные </a:t>
            </a:r>
            <a:r>
              <a:rPr lang="ru-RU" dirty="0" smtClean="0"/>
              <a:t>приборы.</a:t>
            </a:r>
            <a:endParaRPr lang="ru-RU" dirty="0"/>
          </a:p>
          <a:p>
            <a:pPr marL="0" indent="365125" algn="just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174C-0D50-4642-95DC-B257CC96E12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raspred-punkt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182" r="14600"/>
          <a:stretch>
            <a:fillRect/>
          </a:stretch>
        </p:blipFill>
        <p:spPr>
          <a:xfrm>
            <a:off x="323527" y="404664"/>
            <a:ext cx="3689025" cy="388843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174C-0D50-4642-95DC-B257CC96E12B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6" name="Рисунок 5" descr="b5b56b2ae93d3dc958cf0c21c9383b18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140968"/>
            <a:ext cx="1848854" cy="2736304"/>
          </a:xfrm>
          <a:prstGeom prst="rect">
            <a:avLst/>
          </a:prstGeom>
        </p:spPr>
      </p:pic>
      <p:pic>
        <p:nvPicPr>
          <p:cNvPr id="7" name="Рисунок 6" descr="516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332656"/>
            <a:ext cx="2895786" cy="38610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03648" y="6084585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Распределительные пункты 380 В</a:t>
            </a:r>
            <a:endParaRPr lang="ru-RU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4286250" cy="275272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174C-0D50-4642-95DC-B257CC96E12B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6228601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Распределительные устройства 6-10 кВ</a:t>
            </a:r>
            <a:endParaRPr lang="ru-RU" sz="3200" dirty="0"/>
          </a:p>
        </p:txBody>
      </p:sp>
      <p:pic>
        <p:nvPicPr>
          <p:cNvPr id="7" name="Рисунок 6" descr="k-104m-komplektnye-raspredelitelnye-1627589_big.jpg"/>
          <p:cNvPicPr>
            <a:picLocks noChangeAspect="1"/>
          </p:cNvPicPr>
          <p:nvPr/>
        </p:nvPicPr>
        <p:blipFill>
          <a:blip r:embed="rId3" cstate="print"/>
          <a:srcRect t="7327"/>
          <a:stretch>
            <a:fillRect/>
          </a:stretch>
        </p:blipFill>
        <p:spPr>
          <a:xfrm>
            <a:off x="4067944" y="2492896"/>
            <a:ext cx="4866254" cy="364298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336704"/>
          </a:xfrm>
        </p:spPr>
        <p:txBody>
          <a:bodyPr/>
          <a:lstStyle/>
          <a:p>
            <a:pPr marL="0" indent="365125" algn="just">
              <a:buNone/>
            </a:pPr>
            <a:r>
              <a:rPr lang="ru-RU" b="1" dirty="0" err="1" smtClean="0"/>
              <a:t>Токопровод</a:t>
            </a:r>
            <a:r>
              <a:rPr lang="ru-RU" b="1" dirty="0" smtClean="0"/>
              <a:t> </a:t>
            </a:r>
            <a:r>
              <a:rPr lang="ru-RU" dirty="0" smtClean="0"/>
              <a:t>- устройство</a:t>
            </a:r>
            <a:r>
              <a:rPr lang="ru-RU" dirty="0"/>
              <a:t>, выполненное в виде шин или проводов с изоляторами и поддерживающими конструкциями, предназначенное для передачи и распределения электрической энергии в пределах электростанции, подстанции или </a:t>
            </a:r>
            <a:r>
              <a:rPr lang="ru-RU" dirty="0" smtClean="0"/>
              <a:t>цеха.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174C-0D50-4642-95DC-B257CC96E12B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5" name="Рисунок 4" descr="tokoprovod-tpo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209140"/>
            <a:ext cx="5112568" cy="349916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192688"/>
          </a:xfrm>
        </p:spPr>
        <p:txBody>
          <a:bodyPr>
            <a:normAutofit lnSpcReduction="10000"/>
          </a:bodyPr>
          <a:lstStyle/>
          <a:p>
            <a:pPr marL="0" indent="352425" algn="just">
              <a:buNone/>
            </a:pPr>
            <a:r>
              <a:rPr lang="ru-RU" b="1" dirty="0"/>
              <a:t>Линия </a:t>
            </a:r>
            <a:r>
              <a:rPr lang="ru-RU" b="1" dirty="0" smtClean="0"/>
              <a:t>электропередачи - </a:t>
            </a:r>
            <a:r>
              <a:rPr lang="ru-RU" dirty="0" smtClean="0"/>
              <a:t>электрическая </a:t>
            </a:r>
            <a:r>
              <a:rPr lang="ru-RU" dirty="0"/>
              <a:t>линия, выходящая за пределы электростанции или подстанции и предназначенная для передачи электрической </a:t>
            </a:r>
            <a:r>
              <a:rPr lang="ru-RU" dirty="0" smtClean="0"/>
              <a:t>энергии.</a:t>
            </a:r>
          </a:p>
          <a:p>
            <a:pPr marL="0" indent="352425" algn="just">
              <a:buNone/>
            </a:pPr>
            <a:r>
              <a:rPr lang="ru-RU" b="1" dirty="0"/>
              <a:t>Кабельная линия электропередачи </a:t>
            </a:r>
            <a:r>
              <a:rPr lang="ru-RU" dirty="0" smtClean="0"/>
              <a:t>(КЛ) - линия </a:t>
            </a:r>
            <a:r>
              <a:rPr lang="ru-RU" dirty="0"/>
              <a:t>для передачи электроэнергии или отдельных импульсов ее, состоящая из одного или нескольких параллельных кабелей с соединительными, стопорными и концевыми муфтами (заделками) и крепежными деталями, а для маслонаполненных кабельных линий, кроме того, с подпитывающими аппаратами и системой сигнализации давления </a:t>
            </a:r>
            <a:r>
              <a:rPr lang="ru-RU" dirty="0" smtClean="0"/>
              <a:t>масла.</a:t>
            </a:r>
            <a:endParaRPr lang="ru-RU" dirty="0"/>
          </a:p>
          <a:p>
            <a:pPr marL="0" indent="352425" algn="just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174C-0D50-4642-95DC-B257CC96E12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336704"/>
          </a:xfrm>
        </p:spPr>
        <p:txBody>
          <a:bodyPr>
            <a:normAutofit/>
          </a:bodyPr>
          <a:lstStyle/>
          <a:p>
            <a:pPr marL="0" indent="365125" algn="just">
              <a:buNone/>
            </a:pPr>
            <a:r>
              <a:rPr lang="ru-RU" b="1" dirty="0" smtClean="0"/>
              <a:t>Система электроснабжения</a:t>
            </a:r>
            <a:r>
              <a:rPr lang="ru-RU" dirty="0" smtClean="0"/>
              <a:t> — совокупность источников и систем преобразования, передачи и распределения электрической энергии.</a:t>
            </a:r>
          </a:p>
          <a:p>
            <a:pPr marL="0" indent="365125" algn="just">
              <a:buNone/>
            </a:pPr>
            <a:r>
              <a:rPr lang="ru-RU" b="1" dirty="0" smtClean="0"/>
              <a:t>Конфигурация СЭС</a:t>
            </a:r>
            <a:r>
              <a:rPr lang="ru-RU" dirty="0" smtClean="0"/>
              <a:t> — схема расположения входящих в СЭС источников электроэнергии, устройств распределения, передачи, преобразования электроэнергии (электростанции, линии электропередачи, трансформаторные подстанции, распределительные устройства и т. д.).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174C-0D50-4642-95DC-B257CC96E12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Перечень основных нормативно-правовых документов: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733256"/>
          </a:xfrm>
        </p:spPr>
        <p:txBody>
          <a:bodyPr>
            <a:normAutofit/>
          </a:bodyPr>
          <a:lstStyle/>
          <a:p>
            <a:r>
              <a:rPr lang="ru-RU" dirty="0" smtClean="0"/>
              <a:t>ПУЭ - правила устройства электроустановок; </a:t>
            </a:r>
          </a:p>
          <a:p>
            <a:pPr algn="just"/>
            <a:r>
              <a:rPr lang="ru-RU" dirty="0" smtClean="0"/>
              <a:t>ПТЭЭП - правила технической эксплуатации электроустановок потребителей; </a:t>
            </a:r>
          </a:p>
          <a:p>
            <a:pPr algn="just"/>
            <a:r>
              <a:rPr lang="ru-RU" dirty="0" err="1" smtClean="0"/>
              <a:t>ПТЭЭСиС</a:t>
            </a:r>
            <a:r>
              <a:rPr lang="ru-RU" dirty="0" smtClean="0"/>
              <a:t> – правила технической эксплуатации электрических станций и сетей;</a:t>
            </a:r>
          </a:p>
          <a:p>
            <a:pPr algn="just"/>
            <a:r>
              <a:rPr lang="ru-RU" dirty="0" smtClean="0"/>
              <a:t>ПОТ  - правила охраны труда;</a:t>
            </a:r>
          </a:p>
          <a:p>
            <a:pPr algn="just"/>
            <a:r>
              <a:rPr lang="ru-RU" dirty="0" smtClean="0"/>
              <a:t>РД  - руководящие документы межотраслевые правила по охране труда (правила безопасности) при эксплуатации электроустановок. 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174C-0D50-4642-95DC-B257CC96E12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174C-0D50-4642-95DC-B257CC96E12B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6099" t="68900" r="29264" b="6801"/>
          <a:stretch>
            <a:fillRect/>
          </a:stretch>
        </p:blipFill>
        <p:spPr bwMode="auto">
          <a:xfrm>
            <a:off x="1907704" y="1340768"/>
            <a:ext cx="524629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588224" y="0"/>
            <a:ext cx="2555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Электрическая станция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6228601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Система электроснабжения</a:t>
            </a:r>
            <a:endParaRPr lang="ru-RU" sz="3200" dirty="0"/>
          </a:p>
        </p:txBody>
      </p:sp>
      <p:sp>
        <p:nvSpPr>
          <p:cNvPr id="8" name="Стрелка вправо 7"/>
          <p:cNvSpPr/>
          <p:nvPr/>
        </p:nvSpPr>
        <p:spPr>
          <a:xfrm rot="8383967">
            <a:off x="7077989" y="1239767"/>
            <a:ext cx="122413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0"/>
            <a:ext cx="2736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Повышающая подстанция (ПС)</a:t>
            </a:r>
            <a:endParaRPr lang="ru-RU" sz="2800" dirty="0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4417188" y="1070619"/>
            <a:ext cx="568977" cy="259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3707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Лини электропередачи (ЛЭП) 220 кВ и выше</a:t>
            </a:r>
            <a:endParaRPr lang="ru-RU" sz="2800" dirty="0"/>
          </a:p>
        </p:txBody>
      </p:sp>
      <p:sp>
        <p:nvSpPr>
          <p:cNvPr id="12" name="Стрелка вправо 11"/>
          <p:cNvSpPr/>
          <p:nvPr/>
        </p:nvSpPr>
        <p:spPr>
          <a:xfrm rot="2182327">
            <a:off x="887106" y="1596662"/>
            <a:ext cx="122413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708920"/>
            <a:ext cx="2339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Понижающая подстанция (ПС)</a:t>
            </a:r>
            <a:endParaRPr lang="ru-RU" sz="2800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2256947" y="3097640"/>
            <a:ext cx="568977" cy="259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407696" y="2834933"/>
            <a:ext cx="2736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Понижающая подстанция</a:t>
            </a:r>
            <a:endParaRPr lang="ru-RU" sz="2800" dirty="0"/>
          </a:p>
        </p:txBody>
      </p:sp>
      <p:sp>
        <p:nvSpPr>
          <p:cNvPr id="16" name="Стрелка вправо 15"/>
          <p:cNvSpPr/>
          <p:nvPr/>
        </p:nvSpPr>
        <p:spPr>
          <a:xfrm rot="10323480">
            <a:off x="6228184" y="3275599"/>
            <a:ext cx="568977" cy="259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123728" y="1988840"/>
            <a:ext cx="3707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ЛЭП 110 кВ</a:t>
            </a:r>
            <a:endParaRPr lang="ru-RU" sz="2800" dirty="0"/>
          </a:p>
        </p:txBody>
      </p:sp>
      <p:sp>
        <p:nvSpPr>
          <p:cNvPr id="18" name="Стрелка вправо 17"/>
          <p:cNvSpPr/>
          <p:nvPr/>
        </p:nvSpPr>
        <p:spPr>
          <a:xfrm rot="1972038">
            <a:off x="3563888" y="2492896"/>
            <a:ext cx="568977" cy="259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03848" y="4221088"/>
            <a:ext cx="3707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ЛЭП 10 кВ</a:t>
            </a:r>
            <a:endParaRPr lang="ru-RU" sz="2800" dirty="0"/>
          </a:p>
        </p:txBody>
      </p:sp>
      <p:sp>
        <p:nvSpPr>
          <p:cNvPr id="20" name="Стрелка вправо 19"/>
          <p:cNvSpPr/>
          <p:nvPr/>
        </p:nvSpPr>
        <p:spPr>
          <a:xfrm rot="13621082">
            <a:off x="4731204" y="3899111"/>
            <a:ext cx="568977" cy="259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876256" y="4509120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ЛЭП 6 кВ</a:t>
            </a:r>
            <a:endParaRPr lang="ru-RU" sz="2800" dirty="0"/>
          </a:p>
        </p:txBody>
      </p:sp>
      <p:sp>
        <p:nvSpPr>
          <p:cNvPr id="22" name="Стрелка вправо 21"/>
          <p:cNvSpPr/>
          <p:nvPr/>
        </p:nvSpPr>
        <p:spPr>
          <a:xfrm rot="13621082">
            <a:off x="7024605" y="4243927"/>
            <a:ext cx="568977" cy="259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3621082">
            <a:off x="6592557" y="4964008"/>
            <a:ext cx="568977" cy="259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516216" y="5517232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ПС 6</a:t>
            </a:r>
            <a:r>
              <a:rPr lang="en-US" sz="2800" b="1" dirty="0" smtClean="0"/>
              <a:t>/0,4</a:t>
            </a:r>
            <a:r>
              <a:rPr lang="ru-RU" sz="2800" b="1" dirty="0" smtClean="0"/>
              <a:t> кВ</a:t>
            </a:r>
            <a:endParaRPr lang="ru-RU" sz="28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79512" y="5858108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Потребитель ЭЭ</a:t>
            </a:r>
            <a:endParaRPr lang="ru-RU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lide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195" t="13038" r="6569" b="32888"/>
          <a:stretch>
            <a:fillRect/>
          </a:stretch>
        </p:blipFill>
        <p:spPr>
          <a:xfrm>
            <a:off x="467544" y="620688"/>
            <a:ext cx="8064896" cy="374441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174C-0D50-4642-95DC-B257CC96E12B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44624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Конфигурации электрических сетей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365104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а) радиальная конфигурация;</a:t>
            </a:r>
          </a:p>
          <a:p>
            <a:r>
              <a:rPr lang="ru-RU" sz="2800" dirty="0" smtClean="0"/>
              <a:t>б) кольцевая конфигурация;</a:t>
            </a:r>
          </a:p>
          <a:p>
            <a:r>
              <a:rPr lang="ru-RU" sz="2800" dirty="0" smtClean="0"/>
              <a:t>в) </a:t>
            </a:r>
            <a:r>
              <a:rPr lang="ru-RU" sz="2800" dirty="0" err="1" smtClean="0"/>
              <a:t>одноцепная</a:t>
            </a:r>
            <a:r>
              <a:rPr lang="ru-RU" sz="2800" dirty="0" smtClean="0"/>
              <a:t> с двухсторонним питанием;</a:t>
            </a:r>
          </a:p>
          <a:p>
            <a:r>
              <a:rPr lang="ru-RU" sz="2800" dirty="0" smtClean="0"/>
              <a:t>г) </a:t>
            </a:r>
            <a:r>
              <a:rPr lang="ru-RU" sz="2800" dirty="0" err="1" smtClean="0"/>
              <a:t>двухцепная</a:t>
            </a:r>
            <a:r>
              <a:rPr lang="ru-RU" sz="2800" dirty="0" smtClean="0"/>
              <a:t> магистральная конфигурация;</a:t>
            </a:r>
          </a:p>
          <a:p>
            <a:r>
              <a:rPr lang="ru-RU" sz="2800" dirty="0" err="1" smtClean="0"/>
              <a:t>д</a:t>
            </a:r>
            <a:r>
              <a:rPr lang="ru-RU" sz="2800" dirty="0" smtClean="0"/>
              <a:t>) сложнозамкнутая конфигурация.</a:t>
            </a:r>
            <a:endParaRPr lang="ru-RU" sz="32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11560" y="3789040"/>
            <a:ext cx="0" cy="504056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55576" y="3717032"/>
            <a:ext cx="2917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 - Потребители ЭЭ</a:t>
            </a:r>
            <a:endParaRPr lang="ru-RU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 lnSpcReduction="10000"/>
          </a:bodyPr>
          <a:lstStyle/>
          <a:p>
            <a:pPr marL="0" indent="365125" algn="just">
              <a:buNone/>
            </a:pPr>
            <a:r>
              <a:rPr lang="ru-RU" dirty="0" smtClean="0"/>
              <a:t>К </a:t>
            </a:r>
            <a:r>
              <a:rPr lang="ru-RU" b="1" dirty="0" smtClean="0"/>
              <a:t>системам электроснабжения</a:t>
            </a:r>
            <a:r>
              <a:rPr lang="ru-RU" dirty="0" smtClean="0"/>
              <a:t> (СЭС) предъявляются следующие основные </a:t>
            </a:r>
            <a:r>
              <a:rPr lang="ru-RU" b="1" dirty="0" smtClean="0"/>
              <a:t>требования</a:t>
            </a:r>
            <a:r>
              <a:rPr lang="ru-RU" dirty="0" smtClean="0"/>
              <a:t>:</a:t>
            </a:r>
          </a:p>
          <a:p>
            <a:pPr marL="808038" indent="-274638">
              <a:buFont typeface="+mj-lt"/>
              <a:buAutoNum type="arabicPeriod"/>
            </a:pPr>
            <a:r>
              <a:rPr lang="ru-RU" dirty="0" smtClean="0"/>
              <a:t>Надёжность системы и бесперебойность электроснабжения потребителей;</a:t>
            </a:r>
          </a:p>
          <a:p>
            <a:pPr marL="808038" indent="-274638">
              <a:buFont typeface="+mj-lt"/>
              <a:buAutoNum type="arabicPeriod"/>
            </a:pPr>
            <a:r>
              <a:rPr lang="ru-RU" dirty="0" smtClean="0"/>
              <a:t>Качество ЭЭ на вводе к потребителю;</a:t>
            </a:r>
          </a:p>
          <a:p>
            <a:pPr marL="808038" indent="-274638">
              <a:buFont typeface="+mj-lt"/>
              <a:buAutoNum type="arabicPeriod"/>
            </a:pPr>
            <a:r>
              <a:rPr lang="ru-RU" dirty="0" smtClean="0"/>
              <a:t>Безопасность обслуживания элементов СЭС;</a:t>
            </a:r>
          </a:p>
          <a:p>
            <a:pPr marL="808038" indent="-274638">
              <a:buFont typeface="+mj-lt"/>
              <a:buAutoNum type="arabicPeriod"/>
            </a:pPr>
            <a:r>
              <a:rPr lang="ru-RU" dirty="0" smtClean="0"/>
              <a:t>Унификация (модульность, стандартизация);</a:t>
            </a:r>
          </a:p>
          <a:p>
            <a:pPr marL="808038" indent="-274638">
              <a:buFont typeface="+mj-lt"/>
              <a:buAutoNum type="arabicPeriod"/>
            </a:pPr>
            <a:r>
              <a:rPr lang="ru-RU" dirty="0" smtClean="0"/>
              <a:t>Экономичность, включает в себя такие понятия, как </a:t>
            </a:r>
            <a:r>
              <a:rPr lang="ru-RU" dirty="0" err="1" smtClean="0"/>
              <a:t>энергоэффективность</a:t>
            </a:r>
            <a:r>
              <a:rPr lang="ru-RU" dirty="0" smtClean="0"/>
              <a:t> и энергосбережение;</a:t>
            </a:r>
          </a:p>
          <a:p>
            <a:pPr marL="808038" indent="-274638">
              <a:buFont typeface="+mj-lt"/>
              <a:buAutoNum type="arabicPeriod"/>
            </a:pPr>
            <a:r>
              <a:rPr lang="ru-RU" dirty="0" err="1" smtClean="0"/>
              <a:t>Экологичность</a:t>
            </a:r>
            <a:r>
              <a:rPr lang="ru-RU" dirty="0" smtClean="0"/>
              <a:t>;</a:t>
            </a:r>
          </a:p>
          <a:p>
            <a:pPr marL="808038" indent="-274638">
              <a:buFont typeface="+mj-lt"/>
              <a:buAutoNum type="arabicPeriod"/>
            </a:pPr>
            <a:r>
              <a:rPr lang="ru-RU" dirty="0" smtClean="0"/>
              <a:t>Живучесть.</a:t>
            </a:r>
          </a:p>
          <a:p>
            <a:pPr marL="808038" indent="-274638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174C-0D50-4642-95DC-B257CC96E12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 fontScale="92500"/>
          </a:bodyPr>
          <a:lstStyle/>
          <a:p>
            <a:pPr marL="0" indent="352425" algn="just">
              <a:buNone/>
            </a:pPr>
            <a:r>
              <a:rPr lang="ru-RU" b="1" dirty="0" smtClean="0"/>
              <a:t>Надежность</a:t>
            </a:r>
            <a:r>
              <a:rPr lang="ru-RU" dirty="0" smtClean="0"/>
              <a:t> – </a:t>
            </a:r>
            <a:r>
              <a:rPr lang="ru-RU" dirty="0" smtClean="0"/>
              <a:t>свойство </a:t>
            </a:r>
            <a:r>
              <a:rPr lang="ru-RU" dirty="0" smtClean="0"/>
              <a:t>объекта сохранять во времени способность выполнять требуемые функции в заданных режимах и условиях применения, технического обслуживания, хранения и транспортирования.</a:t>
            </a:r>
            <a:endParaRPr lang="ru-RU" dirty="0" smtClean="0"/>
          </a:p>
          <a:p>
            <a:pPr marL="0" indent="352425" algn="just">
              <a:buNone/>
            </a:pPr>
            <a:r>
              <a:rPr lang="ru-RU" b="1" dirty="0" smtClean="0"/>
              <a:t>Надежность СЭС - </a:t>
            </a:r>
            <a:r>
              <a:rPr lang="ru-RU" dirty="0" smtClean="0"/>
              <a:t>бесперебойное снабжение электрической энергией в пределах допустимых показателей ее качества и исключение ситуаций, опасных для людей и окружающей среды.</a:t>
            </a:r>
            <a:endParaRPr lang="ru-RU" dirty="0" smtClean="0"/>
          </a:p>
          <a:p>
            <a:pPr marL="0" indent="352425" algn="just">
              <a:buNone/>
            </a:pPr>
            <a:r>
              <a:rPr lang="ru-RU" b="1" dirty="0" smtClean="0"/>
              <a:t>Живучесть</a:t>
            </a:r>
            <a:r>
              <a:rPr lang="ru-RU" dirty="0" smtClean="0"/>
              <a:t> – способность СЭС восстанавливать свою работу поле аварийных режимов.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174C-0D50-4642-95DC-B257CC96E12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0" indent="352425" algn="ctr">
              <a:buNone/>
            </a:pPr>
            <a:r>
              <a:rPr lang="ru-RU" b="1" dirty="0" smtClean="0"/>
              <a:t>СЭС имеют </a:t>
            </a:r>
            <a:r>
              <a:rPr lang="ru-RU" b="1" dirty="0"/>
              <a:t>специфические особенности</a:t>
            </a:r>
            <a:r>
              <a:rPr lang="ru-RU" dirty="0"/>
              <a:t>:       </a:t>
            </a:r>
          </a:p>
          <a:p>
            <a:pPr marL="0" indent="352425" algn="just">
              <a:buNone/>
            </a:pPr>
            <a:r>
              <a:rPr lang="ru-RU" dirty="0"/>
              <a:t>1. Непрерывность и неразрывное единство производства, передачи, распределения и потребления ЭЭ; практическая невозможность ее </a:t>
            </a:r>
            <a:r>
              <a:rPr lang="ru-RU" dirty="0" smtClean="0"/>
              <a:t>складирования;      </a:t>
            </a:r>
            <a:endParaRPr lang="ru-RU" dirty="0"/>
          </a:p>
          <a:p>
            <a:pPr marL="0" indent="352425" algn="just">
              <a:buNone/>
            </a:pPr>
            <a:r>
              <a:rPr lang="ru-RU" dirty="0"/>
              <a:t>2. Многоцелевое использование ЭЭ при наличии категорий потребителей с различными требованиями к надежности и качеству ЭЭ;    </a:t>
            </a:r>
          </a:p>
          <a:p>
            <a:pPr marL="0" indent="352425" algn="just">
              <a:buNone/>
            </a:pPr>
            <a:r>
              <a:rPr lang="ru-RU" dirty="0"/>
              <a:t>3. Наличие большого числа источников и потребителей </a:t>
            </a:r>
            <a:r>
              <a:rPr lang="ru-RU" dirty="0" smtClean="0"/>
              <a:t>системы;</a:t>
            </a:r>
            <a:endParaRPr lang="ru-RU" dirty="0"/>
          </a:p>
          <a:p>
            <a:pPr marL="0" indent="352425" algn="just">
              <a:buNone/>
            </a:pPr>
            <a:r>
              <a:rPr lang="ru-RU" dirty="0"/>
              <a:t>4. Непрерывное развитие системы по территории и во времени.</a:t>
            </a:r>
          </a:p>
          <a:p>
            <a:pPr marL="0" indent="352425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174C-0D50-4642-95DC-B257CC96E12B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1805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Классификация СЭС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548680"/>
            <a:ext cx="8964488" cy="6120680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/>
              <a:t>По напряжению</a:t>
            </a:r>
            <a:r>
              <a:rPr lang="ru-RU" dirty="0" smtClean="0"/>
              <a:t> — сверхвысокого напряжения (от 330 кВ и выше), высокого напряжения (от 6 до 220 кВ), низкого  напряжения (до 1кВ); </a:t>
            </a:r>
          </a:p>
          <a:p>
            <a:pPr algn="just"/>
            <a:r>
              <a:rPr lang="ru-RU" b="1" dirty="0" smtClean="0"/>
              <a:t>По роду тока</a:t>
            </a:r>
            <a:r>
              <a:rPr lang="ru-RU" dirty="0" smtClean="0"/>
              <a:t> — постоянного, переменного тока. </a:t>
            </a:r>
          </a:p>
          <a:p>
            <a:pPr algn="just"/>
            <a:r>
              <a:rPr lang="ru-RU" b="1" dirty="0" smtClean="0"/>
              <a:t>По числу фаз</a:t>
            </a:r>
            <a:r>
              <a:rPr lang="ru-RU" dirty="0" smtClean="0"/>
              <a:t> — одно-, двух-, трёх-, фазные. </a:t>
            </a:r>
          </a:p>
          <a:p>
            <a:pPr algn="just"/>
            <a:r>
              <a:rPr lang="ru-RU" b="1" dirty="0" smtClean="0"/>
              <a:t>По режиму </a:t>
            </a:r>
            <a:r>
              <a:rPr lang="ru-RU" b="1" dirty="0" err="1" smtClean="0"/>
              <a:t>нейтрали</a:t>
            </a:r>
            <a:r>
              <a:rPr lang="ru-RU" dirty="0" smtClean="0"/>
              <a:t> — с изолированной </a:t>
            </a:r>
            <a:r>
              <a:rPr lang="ru-RU" dirty="0" err="1" smtClean="0"/>
              <a:t>нейтралью</a:t>
            </a:r>
            <a:r>
              <a:rPr lang="ru-RU" dirty="0" smtClean="0"/>
              <a:t>, </a:t>
            </a:r>
            <a:r>
              <a:rPr lang="ru-RU" dirty="0" err="1" smtClean="0"/>
              <a:t>глухозаземлённой</a:t>
            </a:r>
            <a:r>
              <a:rPr lang="ru-RU" dirty="0" smtClean="0"/>
              <a:t> </a:t>
            </a:r>
            <a:r>
              <a:rPr lang="ru-RU" dirty="0" err="1" smtClean="0"/>
              <a:t>нейтралью</a:t>
            </a:r>
            <a:r>
              <a:rPr lang="ru-RU" dirty="0"/>
              <a:t> </a:t>
            </a:r>
            <a:r>
              <a:rPr lang="ru-RU" dirty="0" smtClean="0"/>
              <a:t>и т. д. </a:t>
            </a:r>
          </a:p>
          <a:p>
            <a:pPr algn="just"/>
            <a:r>
              <a:rPr lang="ru-RU" b="1" dirty="0" smtClean="0"/>
              <a:t>По надёжности электроснабжения</a:t>
            </a:r>
            <a:r>
              <a:rPr lang="ru-RU" dirty="0" smtClean="0"/>
              <a:t> — обеспечение потребителей 1 (особая группа 1 категории), 2, 3 категорий надёжности, обеспечение смешанных потребителей. </a:t>
            </a:r>
          </a:p>
          <a:p>
            <a:pPr algn="just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174C-0D50-4642-95DC-B257CC96E12B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ru-RU" b="1" dirty="0" smtClean="0"/>
              <a:t>По конструкции</a:t>
            </a:r>
            <a:r>
              <a:rPr lang="ru-RU" dirty="0" smtClean="0"/>
              <a:t>:</a:t>
            </a:r>
          </a:p>
          <a:p>
            <a:pPr>
              <a:buFont typeface="Calibri" pitchFamily="34" charset="0"/>
              <a:buChar char="―"/>
            </a:pPr>
            <a:r>
              <a:rPr lang="ru-RU" dirty="0" smtClean="0"/>
              <a:t> электропроводки (силовые и осветительные);</a:t>
            </a:r>
          </a:p>
          <a:p>
            <a:pPr>
              <a:buFont typeface="Calibri" pitchFamily="34" charset="0"/>
              <a:buChar char="―"/>
            </a:pPr>
            <a:r>
              <a:rPr lang="ru-RU" dirty="0" err="1" smtClean="0"/>
              <a:t>токопроводы</a:t>
            </a:r>
            <a:r>
              <a:rPr lang="ru-RU" dirty="0" smtClean="0"/>
              <a:t> </a:t>
            </a:r>
            <a:r>
              <a:rPr lang="ru-RU" dirty="0" smtClean="0"/>
              <a:t>– для передачи ЭЭ в больших количествах на </a:t>
            </a:r>
            <a:r>
              <a:rPr lang="ru-RU" dirty="0" smtClean="0"/>
              <a:t>небольшие </a:t>
            </a:r>
            <a:r>
              <a:rPr lang="ru-RU" dirty="0" smtClean="0"/>
              <a:t>расстояния;</a:t>
            </a:r>
          </a:p>
          <a:p>
            <a:pPr>
              <a:buFont typeface="Calibri" pitchFamily="34" charset="0"/>
              <a:buChar char="―"/>
            </a:pPr>
            <a:r>
              <a:rPr lang="ru-RU" dirty="0" smtClean="0"/>
              <a:t>воздушные </a:t>
            </a:r>
            <a:r>
              <a:rPr lang="ru-RU" dirty="0" smtClean="0"/>
              <a:t>линии (ВЛ) – для передачи ЭЭ на большие расстояния;</a:t>
            </a:r>
          </a:p>
          <a:p>
            <a:pPr>
              <a:buFont typeface="Calibri" pitchFamily="34" charset="0"/>
              <a:buChar char="―"/>
            </a:pPr>
            <a:r>
              <a:rPr lang="ru-RU" dirty="0" smtClean="0"/>
              <a:t>кабельные </a:t>
            </a:r>
            <a:r>
              <a:rPr lang="ru-RU" dirty="0" smtClean="0"/>
              <a:t>линии (КЛ) – для передачи ЭЭ на далекие расстояния в случаях, когда сооружение ВЛ невозможно.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174C-0D50-4642-95DC-B257CC96E12B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6336704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По конфигурации</a:t>
            </a:r>
            <a:r>
              <a:rPr lang="ru-RU" dirty="0" smtClean="0"/>
              <a:t> — замкнутые и разомкнутые. </a:t>
            </a:r>
          </a:p>
          <a:p>
            <a:pPr algn="just">
              <a:buNone/>
            </a:pPr>
            <a:r>
              <a:rPr lang="ru-RU" dirty="0" smtClean="0"/>
              <a:t>Разомкнутые: радиальные и магистральные;</a:t>
            </a:r>
          </a:p>
          <a:p>
            <a:pPr marL="0" indent="352425" algn="just">
              <a:buNone/>
              <a:tabLst>
                <a:tab pos="0" algn="l"/>
              </a:tabLst>
            </a:pPr>
            <a:r>
              <a:rPr lang="ru-RU" dirty="0" smtClean="0"/>
              <a:t>Замкнутые: кольцевые, сеть с двух сторонним питанием, сложнозамкнутая сеть.</a:t>
            </a:r>
          </a:p>
          <a:p>
            <a:pPr algn="just"/>
            <a:r>
              <a:rPr lang="ru-RU" b="1" dirty="0"/>
              <a:t>П</a:t>
            </a:r>
            <a:r>
              <a:rPr lang="ru-RU" b="1" dirty="0" smtClean="0"/>
              <a:t>о выполняемым функциям</a:t>
            </a:r>
            <a:r>
              <a:rPr lang="ru-RU" dirty="0" smtClean="0"/>
              <a:t> – </a:t>
            </a:r>
            <a:r>
              <a:rPr lang="ru-RU" dirty="0" err="1" smtClean="0"/>
              <a:t>системообразующие</a:t>
            </a:r>
            <a:r>
              <a:rPr lang="ru-RU" dirty="0" smtClean="0"/>
              <a:t> (330 – 1150 кВ), питающие (110-330 кВ) и распределительные сети (6-10 кВ).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174C-0D50-4642-95DC-B257CC96E12B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174C-0D50-4642-95DC-B257CC96E12B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141" t="18075" r="34231" b="7090"/>
          <a:stretch>
            <a:fillRect/>
          </a:stretch>
        </p:blipFill>
        <p:spPr bwMode="auto">
          <a:xfrm>
            <a:off x="251520" y="260648"/>
            <a:ext cx="4248472" cy="624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27584" y="6273225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Фрагмент электрических сетей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332656"/>
            <a:ext cx="4608512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ЭС1, ЭС2 – электростанции;</a:t>
            </a:r>
          </a:p>
          <a:p>
            <a:r>
              <a:rPr lang="ru-RU" sz="2400" b="1" dirty="0" smtClean="0"/>
              <a:t>ПС1, ПС2 – повышающие подстанции;</a:t>
            </a:r>
          </a:p>
          <a:p>
            <a:r>
              <a:rPr lang="ru-RU" sz="2400" b="1" dirty="0" smtClean="0"/>
              <a:t>Л1,Л2,Л3 – </a:t>
            </a:r>
            <a:r>
              <a:rPr lang="ru-RU" sz="2400" b="1" dirty="0" err="1" smtClean="0"/>
              <a:t>системообразующая</a:t>
            </a:r>
            <a:r>
              <a:rPr lang="ru-RU" sz="2400" b="1" dirty="0" smtClean="0"/>
              <a:t> сеть;</a:t>
            </a:r>
          </a:p>
          <a:p>
            <a:r>
              <a:rPr lang="ru-RU" sz="2400" b="1" dirty="0" smtClean="0"/>
              <a:t>ПС3   220 кВ питает питающую сеть;</a:t>
            </a:r>
          </a:p>
          <a:p>
            <a:r>
              <a:rPr lang="ru-RU" sz="2400" b="1" dirty="0" smtClean="0"/>
              <a:t>ПС4, ПС5, ПС6 шины среднего и низшего напряжения являются центрами питания распределительных сетей;</a:t>
            </a:r>
          </a:p>
          <a:p>
            <a:r>
              <a:rPr lang="ru-RU" sz="2400" b="1" dirty="0" smtClean="0"/>
              <a:t>РП – распределительные пункты;</a:t>
            </a:r>
          </a:p>
          <a:p>
            <a:r>
              <a:rPr lang="ru-RU" sz="2400" b="1" dirty="0" smtClean="0"/>
              <a:t>ТП1, ТП2 – трансформаторные подстанции. </a:t>
            </a:r>
          </a:p>
          <a:p>
            <a:endParaRPr lang="ru-RU" sz="2400" b="1" dirty="0" smtClean="0"/>
          </a:p>
          <a:p>
            <a:endParaRPr lang="ru-RU" sz="2600" b="1" dirty="0" smtClean="0"/>
          </a:p>
          <a:p>
            <a:endParaRPr lang="ru-RU" sz="2800" b="1" dirty="0" smtClean="0"/>
          </a:p>
          <a:p>
            <a:endParaRPr lang="ru-RU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8072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300" b="1" dirty="0" smtClean="0"/>
              <a:t>Режимы и параметры системы и сети</a:t>
            </a:r>
            <a:endParaRPr lang="ru-RU" sz="4300" dirty="0" smtClean="0"/>
          </a:p>
          <a:p>
            <a:pPr marL="0" indent="360363" algn="just">
              <a:buNone/>
            </a:pPr>
            <a:endParaRPr lang="ru-RU" sz="2200" b="1" dirty="0" smtClean="0"/>
          </a:p>
          <a:p>
            <a:pPr marL="0" indent="360363" algn="just">
              <a:buNone/>
            </a:pPr>
            <a:r>
              <a:rPr lang="ru-RU" b="1" dirty="0" smtClean="0"/>
              <a:t>Режим системы - </a:t>
            </a:r>
            <a:r>
              <a:rPr lang="ru-RU" dirty="0" smtClean="0"/>
              <a:t>состояние системы в любой момент времени или на некотором интервале времени.</a:t>
            </a:r>
          </a:p>
          <a:p>
            <a:pPr>
              <a:buNone/>
            </a:pPr>
            <a:r>
              <a:rPr lang="ru-RU" dirty="0" smtClean="0"/>
              <a:t>Режим определяется показателями, которые называются </a:t>
            </a:r>
            <a:r>
              <a:rPr lang="ru-RU" b="1" dirty="0" smtClean="0"/>
              <a:t>параметрами режима:</a:t>
            </a:r>
            <a:endParaRPr lang="ru-RU" dirty="0" smtClean="0"/>
          </a:p>
          <a:p>
            <a:pPr indent="9525">
              <a:buNone/>
            </a:pPr>
            <a:r>
              <a:rPr lang="ru-RU" dirty="0" smtClean="0"/>
              <a:t>1) частота;</a:t>
            </a:r>
          </a:p>
          <a:p>
            <a:pPr marL="719138" indent="-366713">
              <a:buNone/>
            </a:pPr>
            <a:r>
              <a:rPr lang="ru-RU" dirty="0" smtClean="0"/>
              <a:t>2) активная и реактивная мощность в элементах системы;</a:t>
            </a:r>
          </a:p>
          <a:p>
            <a:pPr marL="719138" indent="-366713">
              <a:buNone/>
            </a:pPr>
            <a:r>
              <a:rPr lang="ru-RU" dirty="0" smtClean="0"/>
              <a:t>3) напряжение в различных точках сети у потребителей;</a:t>
            </a:r>
          </a:p>
          <a:p>
            <a:pPr indent="9525">
              <a:buNone/>
            </a:pPr>
            <a:r>
              <a:rPr lang="ru-RU" dirty="0" smtClean="0"/>
              <a:t>4) величины токов;</a:t>
            </a:r>
          </a:p>
          <a:p>
            <a:pPr marL="719138" indent="-366713">
              <a:buNone/>
            </a:pPr>
            <a:r>
              <a:rPr lang="ru-RU" dirty="0" smtClean="0"/>
              <a:t>5) величины углов расхождения векторов ЭДС и напряжения.</a:t>
            </a:r>
          </a:p>
          <a:p>
            <a:pPr marL="0" indent="360363" algn="just">
              <a:buNone/>
            </a:pPr>
            <a:endParaRPr 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174C-0D50-4642-95DC-B257CC96E12B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360363" algn="just">
              <a:buNone/>
            </a:pPr>
            <a:r>
              <a:rPr lang="ru-RU" b="1" dirty="0" smtClean="0"/>
              <a:t>ПУЭ</a:t>
            </a:r>
            <a:r>
              <a:rPr lang="ru-RU" dirty="0" smtClean="0"/>
              <a:t> – это свод нормативных требований к конструктивному и схемному исполнению электроустановок.</a:t>
            </a:r>
          </a:p>
          <a:p>
            <a:pPr marL="0" indent="360363" algn="just">
              <a:buNone/>
            </a:pPr>
            <a:r>
              <a:rPr lang="ru-RU" dirty="0" smtClean="0"/>
              <a:t>В ПУЭ для воздушных линий  устанавливаются требования по областям применения различных типов опор, линейной изоляции, арматуры, расстояния между фазами, габариты проводов до земли, условия пересечения с автострадами, линиями связи.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174C-0D50-4642-95DC-B257CC96E12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 fontScale="92500" lnSpcReduction="20000"/>
          </a:bodyPr>
          <a:lstStyle/>
          <a:p>
            <a:pPr marL="0" indent="360363" algn="ctr">
              <a:buNone/>
            </a:pPr>
            <a:r>
              <a:rPr lang="ru-RU" sz="3500" b="1" dirty="0" smtClean="0"/>
              <a:t>Основные виды режимов СЭС:</a:t>
            </a:r>
          </a:p>
          <a:p>
            <a:pPr marL="0" indent="360363" algn="ctr">
              <a:buNone/>
            </a:pPr>
            <a:endParaRPr lang="ru-RU" sz="1100" b="1" dirty="0" smtClean="0"/>
          </a:p>
          <a:p>
            <a:pPr marL="0" indent="360363" algn="just">
              <a:buAutoNum type="arabicPeriod"/>
            </a:pPr>
            <a:r>
              <a:rPr lang="ru-RU" b="1" dirty="0" smtClean="0"/>
              <a:t>Нормальный </a:t>
            </a:r>
            <a:r>
              <a:rPr lang="ru-RU" b="1" dirty="0" smtClean="0"/>
              <a:t>установившийся </a:t>
            </a:r>
            <a:r>
              <a:rPr lang="ru-RU" b="1" dirty="0" smtClean="0"/>
              <a:t>режим</a:t>
            </a:r>
            <a:r>
              <a:rPr lang="ru-RU" dirty="0" smtClean="0"/>
              <a:t>,</a:t>
            </a:r>
            <a:r>
              <a:rPr lang="ru-RU" u="sng" dirty="0" smtClean="0"/>
              <a:t> </a:t>
            </a:r>
            <a:r>
              <a:rPr lang="ru-RU" dirty="0" smtClean="0"/>
              <a:t>применительно к которому проектируется электрическая сеть и определяются ее </a:t>
            </a:r>
            <a:r>
              <a:rPr lang="ru-RU" dirty="0" err="1" smtClean="0"/>
              <a:t>технико</a:t>
            </a:r>
            <a:r>
              <a:rPr lang="ru-RU" dirty="0" smtClean="0"/>
              <a:t>–экономические характеристики;</a:t>
            </a:r>
          </a:p>
          <a:p>
            <a:pPr marL="0" indent="360363" algn="just">
              <a:buAutoNum type="arabicPeriod"/>
            </a:pPr>
            <a:r>
              <a:rPr lang="ru-RU" b="1" dirty="0" smtClean="0"/>
              <a:t>Аварийный режим</a:t>
            </a:r>
            <a:r>
              <a:rPr lang="ru-RU" dirty="0" smtClean="0"/>
              <a:t>, при котором его </a:t>
            </a:r>
            <a:r>
              <a:rPr lang="ru-RU" dirty="0" smtClean="0"/>
              <a:t>параметры превышают </a:t>
            </a:r>
            <a:r>
              <a:rPr lang="ru-RU" dirty="0" smtClean="0"/>
              <a:t>критические значения; </a:t>
            </a:r>
          </a:p>
          <a:p>
            <a:pPr marL="0" indent="360363" algn="just">
              <a:buAutoNum type="arabicPeriod"/>
            </a:pPr>
            <a:r>
              <a:rPr lang="ru-RU" b="1" dirty="0" smtClean="0"/>
              <a:t>Послеаварийный установившийся режим</a:t>
            </a:r>
            <a:r>
              <a:rPr lang="ru-RU" dirty="0" smtClean="0"/>
              <a:t>, наступающий после аварийного отключения какого – либо элемента сети или ряда элементов (в этом режиме система и соответственно сеть могут работать с несколько ухудшенными </a:t>
            </a:r>
            <a:r>
              <a:rPr lang="ru-RU" dirty="0" err="1" smtClean="0"/>
              <a:t>технико</a:t>
            </a:r>
            <a:r>
              <a:rPr lang="ru-RU" dirty="0" smtClean="0"/>
              <a:t>– экономическими характеристиками);</a:t>
            </a:r>
          </a:p>
          <a:p>
            <a:pPr marL="0" indent="360363" algn="just">
              <a:buAutoNum type="arabicPeriod"/>
            </a:pPr>
            <a:r>
              <a:rPr lang="ru-RU" b="1" dirty="0" smtClean="0"/>
              <a:t>Переходный режим</a:t>
            </a:r>
            <a:r>
              <a:rPr lang="ru-RU" u="sng" dirty="0" smtClean="0"/>
              <a:t>,</a:t>
            </a:r>
            <a:r>
              <a:rPr lang="ru-RU" dirty="0" smtClean="0"/>
              <a:t> во время которого система переходит из одного состояния к другому.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174C-0D50-4642-95DC-B257CC96E12B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pPr marL="0" indent="360363" algn="just">
              <a:buNone/>
            </a:pPr>
            <a:r>
              <a:rPr lang="ru-RU" b="1" dirty="0" smtClean="0"/>
              <a:t>ПУЭ</a:t>
            </a:r>
            <a:r>
              <a:rPr lang="ru-RU" dirty="0" smtClean="0"/>
              <a:t> (7 издание) – утверждены Министерством энергетики РФ, приказ № 204 от 08.06.2002 г., введены в действие с 01.01.2003 г.</a:t>
            </a:r>
          </a:p>
          <a:p>
            <a:pPr marL="0" indent="360363" algn="just">
              <a:buNone/>
            </a:pPr>
            <a:r>
              <a:rPr lang="ru-RU" b="1" dirty="0" smtClean="0"/>
              <a:t>ПТЭЭП</a:t>
            </a:r>
            <a:r>
              <a:rPr lang="ru-RU" dirty="0" smtClean="0"/>
              <a:t> - утверждены Министерством энергетики РФ, приказ № 6 от 13.01.2003 г., введены в действие с 01.07.2003 г.</a:t>
            </a:r>
          </a:p>
          <a:p>
            <a:pPr marL="0" indent="360363" algn="just">
              <a:buNone/>
            </a:pPr>
            <a:r>
              <a:rPr lang="ru-RU" sz="4000" b="1" dirty="0" smtClean="0"/>
              <a:t>ПОТ</a:t>
            </a:r>
            <a:r>
              <a:rPr lang="ru-RU" sz="4000" dirty="0" smtClean="0"/>
              <a:t> - </a:t>
            </a:r>
            <a:r>
              <a:rPr lang="ru-RU" dirty="0" smtClean="0"/>
              <a:t>утверждены Министерством труда и социальной защиты РФ, приказ № 74н от 19.02.2016 г., введены в действие с 19.10.2016 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174C-0D50-4642-95DC-B257CC96E12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Термины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20688"/>
            <a:ext cx="8712968" cy="6048672"/>
          </a:xfrm>
        </p:spPr>
        <p:txBody>
          <a:bodyPr>
            <a:normAutofit lnSpcReduction="10000"/>
          </a:bodyPr>
          <a:lstStyle/>
          <a:p>
            <a:pPr marL="0" indent="365125" algn="just">
              <a:buNone/>
            </a:pPr>
            <a:r>
              <a:rPr lang="ru-RU" b="1" dirty="0"/>
              <a:t>Электрическая </a:t>
            </a:r>
            <a:r>
              <a:rPr lang="ru-RU" b="1" dirty="0" smtClean="0"/>
              <a:t>сеть  </a:t>
            </a:r>
            <a:r>
              <a:rPr lang="ru-RU" dirty="0" smtClean="0"/>
              <a:t>- совокупность </a:t>
            </a:r>
            <a:r>
              <a:rPr lang="ru-RU" dirty="0"/>
              <a:t>электроустановок для передачи и распределения электрической энергии, состоящая из подстанций, распределительных устройств, </a:t>
            </a:r>
            <a:r>
              <a:rPr lang="ru-RU" dirty="0" err="1"/>
              <a:t>токопроводов</a:t>
            </a:r>
            <a:r>
              <a:rPr lang="ru-RU" dirty="0"/>
              <a:t>, воздушных и кабельных линий электропередачи, работающих на определенной </a:t>
            </a:r>
            <a:r>
              <a:rPr lang="ru-RU" dirty="0" smtClean="0"/>
              <a:t>территории (ПТЭЭП).</a:t>
            </a:r>
          </a:p>
          <a:p>
            <a:pPr marL="0" indent="365125" algn="just" hangingPunct="0">
              <a:buNone/>
            </a:pPr>
            <a:r>
              <a:rPr lang="ru-RU" b="1" dirty="0"/>
              <a:t>Электрическая </a:t>
            </a:r>
            <a:r>
              <a:rPr lang="ru-RU" b="1" dirty="0" smtClean="0"/>
              <a:t>сеть </a:t>
            </a:r>
            <a:r>
              <a:rPr lang="ru-RU" dirty="0" smtClean="0"/>
              <a:t>- совокупность </a:t>
            </a:r>
            <a:r>
              <a:rPr lang="ru-RU" dirty="0"/>
              <a:t>подстанций, распределительных устройств и соединяющих их электрических линий, размещенных на территории района, населенного пункта, и потребителей электрической </a:t>
            </a:r>
            <a:r>
              <a:rPr lang="ru-RU" dirty="0" smtClean="0"/>
              <a:t>энергии (МПОТ).</a:t>
            </a:r>
            <a:endParaRPr lang="ru-RU" dirty="0"/>
          </a:p>
          <a:p>
            <a:pPr marL="0" indent="365125" algn="just"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174C-0D50-4642-95DC-B257CC96E12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rmAutofit/>
          </a:bodyPr>
          <a:lstStyle/>
          <a:p>
            <a:pPr marL="0" indent="365125" algn="just">
              <a:buNone/>
            </a:pPr>
            <a:r>
              <a:rPr lang="ru-RU" b="1" dirty="0"/>
              <a:t>Электроустановка</a:t>
            </a:r>
            <a:r>
              <a:rPr lang="ru-RU" dirty="0"/>
              <a:t> - совокупность машин, аппаратов, линий и вспомогательного оборудования (вместе с сооружениями и помещениями, в которых они установлены), предназначенных для производства, преобразования, трансформации, передачи, распределения электрической энергии и преобразования ее в другие виды энергии</a:t>
            </a:r>
            <a:r>
              <a:rPr lang="ru-RU" dirty="0" smtClean="0"/>
              <a:t>.</a:t>
            </a:r>
          </a:p>
          <a:p>
            <a:pPr marL="0" indent="365125" algn="just">
              <a:buNone/>
            </a:pPr>
            <a:endParaRPr lang="ru-RU" dirty="0" smtClean="0"/>
          </a:p>
          <a:p>
            <a:pPr marL="0" indent="274638" algn="just"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174C-0D50-4642-95DC-B257CC96E12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365125" algn="just">
              <a:buNone/>
            </a:pPr>
            <a:r>
              <a:rPr lang="ru-RU" b="1" dirty="0" smtClean="0"/>
              <a:t>Электрооборудование </a:t>
            </a:r>
            <a:r>
              <a:rPr lang="ru-RU" dirty="0" smtClean="0"/>
              <a:t>- совокупность электрических устройств, объединенных общими признаками.</a:t>
            </a:r>
          </a:p>
          <a:p>
            <a:pPr marL="0" indent="365125" algn="just">
              <a:buNone/>
            </a:pPr>
            <a:r>
              <a:rPr lang="ru-RU" dirty="0" smtClean="0"/>
              <a:t>Признаками объединения в зависимости от задач могут быть: назначения, например, технологическое; условия применения, например, в тропиках; принадлежность объекту, например, станку, цеху.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174C-0D50-4642-95DC-B257CC96E12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352425" algn="just">
              <a:buNone/>
            </a:pPr>
            <a:r>
              <a:rPr lang="ru-RU" b="1" dirty="0" smtClean="0"/>
              <a:t>Электростанция</a:t>
            </a:r>
            <a:r>
              <a:rPr lang="ru-RU" dirty="0" smtClean="0"/>
              <a:t> </a:t>
            </a:r>
            <a:r>
              <a:rPr lang="ru-RU" dirty="0" smtClean="0"/>
              <a:t> - электроустановка</a:t>
            </a:r>
            <a:r>
              <a:rPr lang="ru-RU" dirty="0" smtClean="0"/>
              <a:t>, предназначенная для производства электрической или электрической и тепловой энергии, состоящая из строительной части, оборудования для преобразования различных видов энергии в электрическую или электрическую и тепловую, вспомогательного оборудования и электрических распределительных </a:t>
            </a:r>
            <a:r>
              <a:rPr lang="ru-RU" dirty="0" smtClean="0"/>
              <a:t>устройств.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174C-0D50-4642-95DC-B257CC96E12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264696"/>
          </a:xfrm>
        </p:spPr>
        <p:txBody>
          <a:bodyPr/>
          <a:lstStyle/>
          <a:p>
            <a:pPr marL="0" indent="365125" algn="just">
              <a:buNone/>
            </a:pPr>
            <a:r>
              <a:rPr lang="ru-RU" b="1" dirty="0"/>
              <a:t>Электрическая </a:t>
            </a:r>
            <a:r>
              <a:rPr lang="ru-RU" b="1" dirty="0" smtClean="0"/>
              <a:t>подстанция </a:t>
            </a:r>
            <a:r>
              <a:rPr lang="ru-RU" dirty="0" smtClean="0"/>
              <a:t>- электроустановка</a:t>
            </a:r>
            <a:r>
              <a:rPr lang="ru-RU" dirty="0"/>
              <a:t>, предназначенная для преобразования и распределения электрической </a:t>
            </a:r>
            <a:r>
              <a:rPr lang="ru-RU" dirty="0" smtClean="0"/>
              <a:t>энергии.</a:t>
            </a:r>
          </a:p>
          <a:p>
            <a:pPr marL="0" indent="365125" algn="just">
              <a:buNone/>
            </a:pPr>
            <a:r>
              <a:rPr lang="ru-RU" b="1" dirty="0" smtClean="0"/>
              <a:t>Трансформаторная подстанция - </a:t>
            </a:r>
            <a:r>
              <a:rPr lang="ru-RU" dirty="0" smtClean="0"/>
              <a:t>электрическая подстанция, предназначенная для преобразования электрической энергии одного напряжения в электрическую энергию другого напряжения с помощью трансформаторов.</a:t>
            </a:r>
          </a:p>
          <a:p>
            <a:pPr marL="0" indent="365125" algn="just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174C-0D50-4642-95DC-B257CC96E12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1137</Words>
  <Application>Microsoft Office PowerPoint</Application>
  <PresentationFormat>Экран (4:3)</PresentationFormat>
  <Paragraphs>137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Требования к системам электроснабжения (СЭС). Элементы СЭС.  Классификация СЭС.</vt:lpstr>
      <vt:lpstr>Перечень основных нормативно-правовых документов: </vt:lpstr>
      <vt:lpstr>Слайд 3</vt:lpstr>
      <vt:lpstr>Слайд 4</vt:lpstr>
      <vt:lpstr>Термины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Классификация СЭС</vt:lpstr>
      <vt:lpstr>Слайд 26</vt:lpstr>
      <vt:lpstr>Слайд 27</vt:lpstr>
      <vt:lpstr>Слайд 28</vt:lpstr>
      <vt:lpstr>Слайд 29</vt:lpstr>
      <vt:lpstr>Слайд 30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к системам электроснабжения (СЭС). Элементы СЭС.  Классификация СЭС.</dc:title>
  <dc:creator>Андрей</dc:creator>
  <cp:lastModifiedBy>Андрей</cp:lastModifiedBy>
  <cp:revision>18</cp:revision>
  <dcterms:created xsi:type="dcterms:W3CDTF">2019-02-14T15:37:24Z</dcterms:created>
  <dcterms:modified xsi:type="dcterms:W3CDTF">2020-03-26T12:17:30Z</dcterms:modified>
</cp:coreProperties>
</file>